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44" r:id="rId3"/>
    <p:sldId id="345" r:id="rId4"/>
    <p:sldId id="346" r:id="rId5"/>
    <p:sldId id="354" r:id="rId6"/>
    <p:sldId id="349" r:id="rId7"/>
    <p:sldId id="351" r:id="rId8"/>
    <p:sldId id="352" r:id="rId9"/>
    <p:sldId id="355" r:id="rId10"/>
    <p:sldId id="356" r:id="rId11"/>
    <p:sldId id="353" r:id="rId12"/>
    <p:sldId id="3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ABD0-783C-4F5C-0007-B9A57F204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CEAA37-8235-CF83-08BB-6F0D75D2A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D13040-C194-EFD5-E45D-AC76531E6FB7}"/>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1A8ED2B4-3C79-4803-4671-601A91A68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02ED9-9DD3-29E6-16C8-1DF5055A9E76}"/>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70427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0235-FE50-1F65-551E-7B199D5F1D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249F0E-552F-1C65-367C-7C5CE1BA7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FFBC4-4756-8420-42EB-60D7C4F7429B}"/>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40B2B57E-B338-44ED-0FE3-48F263AAE1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8A779-650E-04B3-7F3F-64F979080F25}"/>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13346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5503B-8411-0240-6BDE-13F1EB41DF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EC752A-AC96-BFD1-A5CC-69E957105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F149D-19C8-81CA-C594-00200506E567}"/>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80843569-A22E-8E32-3F35-EA175CB42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CB3F1-8375-AD8F-4444-FCB7C5E97DB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501542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413191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48300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6421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3873-666C-1A9E-BF70-4EFE68C3D0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B6EAA1-EEA1-F93E-AB41-2D7F03A4B5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F2C7D-5D42-9ED3-3978-3B940B267507}"/>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99B65B93-13AF-8EF6-D98D-59A718A11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84F55-242A-FB6A-641D-F2356EA8252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9818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CCFF-C0D9-EE8C-0573-4982806828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4DC526-C8F8-EF37-01D3-AF3CFCC715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0CE8F-D9A3-891F-B427-1BC746C39261}"/>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96397125-06FE-3801-773C-42E73F4EE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2E5BA6-EAF3-E080-34C0-2A2CAABF4A14}"/>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19783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5F7C-438B-2A72-8251-20C2335DD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7983C3-5218-FE1A-DD2B-E1E4B8B41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D642DB-A5FF-A62B-44B0-8FC317765B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0CDDE6-9031-D942-988C-DFC8B4C4A5D0}"/>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6" name="Footer Placeholder 5">
            <a:extLst>
              <a:ext uri="{FF2B5EF4-FFF2-40B4-BE49-F238E27FC236}">
                <a16:creationId xmlns:a16="http://schemas.microsoft.com/office/drawing/2014/main" id="{48D46E17-6EE5-4C02-32E0-4D1F39F143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C9D311-508E-2A89-6706-7C647E8CA059}"/>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41029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C1AF-AFA2-8D7E-2F00-A82B3F4885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B0E5A2-2645-529F-14C0-80F5BF9EC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2CC77-5B7B-20B9-F6FC-23E9D3A91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3D7913-9F5B-FA47-50A1-C42AAACB1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E2FC5-5BA1-6972-A3C0-5F25C4986E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C88F2E-BE30-D95E-F14D-C3BD18779BE3}"/>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8" name="Footer Placeholder 7">
            <a:extLst>
              <a:ext uri="{FF2B5EF4-FFF2-40B4-BE49-F238E27FC236}">
                <a16:creationId xmlns:a16="http://schemas.microsoft.com/office/drawing/2014/main" id="{AE22D91B-BEB4-43CD-F294-33E6732C40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360362-3F46-C96D-9556-94A3BD0150AF}"/>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93510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2C5D-0439-6F86-4EDB-51B0F0C80B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2DD791-AA87-DDD6-6684-BE70A957E81E}"/>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4" name="Footer Placeholder 3">
            <a:extLst>
              <a:ext uri="{FF2B5EF4-FFF2-40B4-BE49-F238E27FC236}">
                <a16:creationId xmlns:a16="http://schemas.microsoft.com/office/drawing/2014/main" id="{686D920F-6813-6678-1F96-ED8C69F2C7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49365F-1504-1F7D-03C3-79CD899D252E}"/>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58064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4C8741-204D-5110-DD3D-43F659A88FD5}"/>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3" name="Footer Placeholder 2">
            <a:extLst>
              <a:ext uri="{FF2B5EF4-FFF2-40B4-BE49-F238E27FC236}">
                <a16:creationId xmlns:a16="http://schemas.microsoft.com/office/drawing/2014/main" id="{499D4463-2BC2-503E-8439-5166ACE343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DC26D7-3F38-110A-9F6A-33F81A4D9BC7}"/>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252852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4226-E103-FB7A-1F3C-FF0520E99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EA3396-1D87-990E-E987-F15C4BEA0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2BB60B-98C4-AF26-0C04-C8BDB953F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1A995-E111-E9F3-865D-11A76F9958CC}"/>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6" name="Footer Placeholder 5">
            <a:extLst>
              <a:ext uri="{FF2B5EF4-FFF2-40B4-BE49-F238E27FC236}">
                <a16:creationId xmlns:a16="http://schemas.microsoft.com/office/drawing/2014/main" id="{7EEE6017-7B11-EF15-6E75-84FA82E10F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5BDB13-C481-9F21-83A8-15F91561C5B3}"/>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4284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6B18-F301-38EA-B2E4-E87BE5B377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F1AFCF-A079-65BB-E942-D5BE176E6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25137B-96BF-F015-2CE3-88D5A9A7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0296B-6C0B-F0C3-51DB-82CFEF0FBCE3}"/>
              </a:ext>
            </a:extLst>
          </p:cNvPr>
          <p:cNvSpPr>
            <a:spLocks noGrp="1"/>
          </p:cNvSpPr>
          <p:nvPr>
            <p:ph type="dt" sz="half" idx="10"/>
          </p:nvPr>
        </p:nvSpPr>
        <p:spPr/>
        <p:txBody>
          <a:bodyPr/>
          <a:lstStyle/>
          <a:p>
            <a:fld id="{16DBB9B3-CB6D-400F-9686-5D21E2A0B122}" type="datetimeFigureOut">
              <a:rPr lang="en-IN" smtClean="0"/>
              <a:t>14-09-2022</a:t>
            </a:fld>
            <a:endParaRPr lang="en-IN"/>
          </a:p>
        </p:txBody>
      </p:sp>
      <p:sp>
        <p:nvSpPr>
          <p:cNvPr id="6" name="Footer Placeholder 5">
            <a:extLst>
              <a:ext uri="{FF2B5EF4-FFF2-40B4-BE49-F238E27FC236}">
                <a16:creationId xmlns:a16="http://schemas.microsoft.com/office/drawing/2014/main" id="{5F843504-D243-314D-15A4-7EB33567A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48F38-8F39-4B83-3F81-785B75D7F3B8}"/>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246121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5BABF9-3696-FCF6-24A2-25A9B64B1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EA6BB6-B039-324E-8D1D-415D8E84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BD03A-2BEF-4D84-7B98-85E59A06D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BB9B3-CB6D-400F-9686-5D21E2A0B122}" type="datetimeFigureOut">
              <a:rPr lang="en-IN" smtClean="0"/>
              <a:t>14-09-2022</a:t>
            </a:fld>
            <a:endParaRPr lang="en-IN"/>
          </a:p>
        </p:txBody>
      </p:sp>
      <p:sp>
        <p:nvSpPr>
          <p:cNvPr id="5" name="Footer Placeholder 4">
            <a:extLst>
              <a:ext uri="{FF2B5EF4-FFF2-40B4-BE49-F238E27FC236}">
                <a16:creationId xmlns:a16="http://schemas.microsoft.com/office/drawing/2014/main" id="{83D579BA-568A-3525-4D81-6CAB96D64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1EC24F-C502-89F5-017C-B3DED50D8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FE01D-B5DB-4832-A735-AB37C2676003}" type="slidenum">
              <a:rPr lang="en-IN" smtClean="0"/>
              <a:t>‹#›</a:t>
            </a:fld>
            <a:endParaRPr lang="en-IN"/>
          </a:p>
        </p:txBody>
      </p:sp>
    </p:spTree>
    <p:extLst>
      <p:ext uri="{BB962C8B-B14F-4D97-AF65-F5344CB8AC3E}">
        <p14:creationId xmlns:p14="http://schemas.microsoft.com/office/powerpoint/2010/main" val="124959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 Do Lenders Determine Creditworthiness? Factors and Tips">
            <a:extLst>
              <a:ext uri="{FF2B5EF4-FFF2-40B4-BE49-F238E27FC236}">
                <a16:creationId xmlns:a16="http://schemas.microsoft.com/office/drawing/2014/main" id="{08A2055A-5230-347F-5AD9-A32619DA6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546258"/>
            <a:ext cx="5731510" cy="4867275"/>
          </a:xfrm>
          <a:prstGeom prst="rect">
            <a:avLst/>
          </a:prstGeom>
          <a:noFill/>
          <a:ln>
            <a:noFill/>
          </a:ln>
        </p:spPr>
      </p:pic>
      <p:sp>
        <p:nvSpPr>
          <p:cNvPr id="8" name="Title 1">
            <a:extLst>
              <a:ext uri="{FF2B5EF4-FFF2-40B4-BE49-F238E27FC236}">
                <a16:creationId xmlns:a16="http://schemas.microsoft.com/office/drawing/2014/main" id="{B765D9B2-78BE-19F2-2671-D5235A312907}"/>
              </a:ext>
            </a:extLst>
          </p:cNvPr>
          <p:cNvSpPr>
            <a:spLocks noGrp="1"/>
          </p:cNvSpPr>
          <p:nvPr>
            <p:ph type="ctrTitle"/>
          </p:nvPr>
        </p:nvSpPr>
        <p:spPr>
          <a:xfrm>
            <a:off x="257175" y="1259492"/>
            <a:ext cx="5438775" cy="4662487"/>
          </a:xfrm>
        </p:spPr>
        <p:txBody>
          <a:bodyPr/>
          <a:lstStyle/>
          <a:p>
            <a:r>
              <a:rPr lang="en-US" sz="7200" dirty="0">
                <a:latin typeface="Verdana" panose="020B0604030504040204" pitchFamily="34" charset="0"/>
                <a:ea typeface="Verdana" panose="020B0604030504040204" pitchFamily="34" charset="0"/>
              </a:rPr>
              <a:t>Loan Application Analysis</a:t>
            </a:r>
            <a:endParaRPr lang="en-IN" sz="72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E09C6D34-EA72-2F23-21BD-24C13CFD5EA8}"/>
              </a:ext>
            </a:extLst>
          </p:cNvPr>
          <p:cNvPicPr>
            <a:picLocks noChangeAspect="1"/>
          </p:cNvPicPr>
          <p:nvPr/>
        </p:nvPicPr>
        <p:blipFill>
          <a:blip r:embed="rId3"/>
          <a:stretch>
            <a:fillRect/>
          </a:stretch>
        </p:blipFill>
        <p:spPr>
          <a:xfrm>
            <a:off x="9596386" y="0"/>
            <a:ext cx="2595613" cy="1239346"/>
          </a:xfrm>
          <a:prstGeom prst="rect">
            <a:avLst/>
          </a:prstGeom>
        </p:spPr>
      </p:pic>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B1AF6-A82C-CF04-7553-C69DE8DDCF32}"/>
              </a:ext>
            </a:extLst>
          </p:cNvPr>
          <p:cNvPicPr>
            <a:picLocks noChangeAspect="1"/>
          </p:cNvPicPr>
          <p:nvPr/>
        </p:nvPicPr>
        <p:blipFill>
          <a:blip r:embed="rId2"/>
          <a:stretch>
            <a:fillRect/>
          </a:stretch>
        </p:blipFill>
        <p:spPr>
          <a:xfrm>
            <a:off x="2682713" y="1676305"/>
            <a:ext cx="6312224" cy="3676839"/>
          </a:xfrm>
          <a:prstGeom prst="rect">
            <a:avLst/>
          </a:prstGeom>
        </p:spPr>
      </p:pic>
    </p:spTree>
    <p:extLst>
      <p:ext uri="{BB962C8B-B14F-4D97-AF65-F5344CB8AC3E}">
        <p14:creationId xmlns:p14="http://schemas.microsoft.com/office/powerpoint/2010/main" val="234868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760516" y="2198839"/>
            <a:ext cx="6824192" cy="3903578"/>
          </a:xfrm>
        </p:spPr>
        <p:txBody>
          <a:bodyPr>
            <a:normAutofit fontScale="92500" lnSpcReduction="10000"/>
          </a:bodyPr>
          <a:lstStyle/>
          <a:p>
            <a:r>
              <a:rPr lang="en-IN" sz="2800" dirty="0">
                <a:latin typeface="MS PGothic" panose="020B0600070205080204" pitchFamily="34" charset="-128"/>
                <a:ea typeface="MS PGothic" panose="020B0600070205080204" pitchFamily="34" charset="-128"/>
              </a:rPr>
              <a:t>The main objective of the Project is to build a Loan Prediction Model that can shorten the loan approval time and decrease the risk associated with it. It is done by predicting if the loan can be given to that person on the basis of various parameters like credit score, income, age, marital status, gender, etc. The prediction model not only helps the applicant but also helps the bank by minimizing the risk. </a:t>
            </a:r>
            <a:r>
              <a:rPr lang="en-US" sz="2800" dirty="0">
                <a:latin typeface="MS PGothic" panose="020B0600070205080204" pitchFamily="34" charset="-128"/>
                <a:ea typeface="MS PGothic" panose="020B0600070205080204" pitchFamily="34" charset="-128"/>
              </a:rPr>
              <a:t>The loan application analysis system can assist the banks in making the best judgement on whether to approve or deny a customer's loan request. </a:t>
            </a:r>
            <a:endParaRPr lang="en-IN" sz="2800" dirty="0">
              <a:latin typeface="MS PGothic" panose="020B0600070205080204" pitchFamily="34" charset="-128"/>
              <a:ea typeface="MS PGothic" panose="020B0600070205080204" pitchFamily="34" charset="-128"/>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11</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318662" y="755583"/>
            <a:ext cx="4158214" cy="1107996"/>
          </a:xfrm>
          <a:prstGeom prst="rect">
            <a:avLst/>
          </a:prstGeom>
          <a:noFill/>
        </p:spPr>
        <p:txBody>
          <a:bodyPr wrap="square">
            <a:spAutoFit/>
          </a:bodyPr>
          <a:lstStyle/>
          <a:p>
            <a:pPr algn="ctr"/>
            <a:r>
              <a:rPr lang="en-US" sz="6600" dirty="0"/>
              <a:t>Conclusion</a:t>
            </a:r>
            <a:endParaRPr lang="en-IN" sz="6600" dirty="0"/>
          </a:p>
        </p:txBody>
      </p:sp>
      <p:pic>
        <p:nvPicPr>
          <p:cNvPr id="8" name="Picture 7" descr="Apply for Instant Personal, Home, LAP and Business loan">
            <a:extLst>
              <a:ext uri="{FF2B5EF4-FFF2-40B4-BE49-F238E27FC236}">
                <a16:creationId xmlns:a16="http://schemas.microsoft.com/office/drawing/2014/main" id="{BC29D348-31B6-D11C-78E9-F99172CC05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4707" y="1914525"/>
            <a:ext cx="4090737" cy="4441824"/>
          </a:xfrm>
          <a:prstGeom prst="rect">
            <a:avLst/>
          </a:prstGeom>
          <a:noFill/>
          <a:ln>
            <a:noFill/>
          </a:ln>
        </p:spPr>
      </p:pic>
      <p:pic>
        <p:nvPicPr>
          <p:cNvPr id="9" name="Picture 8">
            <a:extLst>
              <a:ext uri="{FF2B5EF4-FFF2-40B4-BE49-F238E27FC236}">
                <a16:creationId xmlns:a16="http://schemas.microsoft.com/office/drawing/2014/main" id="{5EB94619-538B-2540-FE04-884CD571C06D}"/>
              </a:ext>
            </a:extLst>
          </p:cNvPr>
          <p:cNvPicPr>
            <a:picLocks noChangeAspect="1"/>
          </p:cNvPicPr>
          <p:nvPr/>
        </p:nvPicPr>
        <p:blipFill>
          <a:blip r:embed="rId3"/>
          <a:stretch>
            <a:fillRect/>
          </a:stretch>
        </p:blipFill>
        <p:spPr>
          <a:xfrm>
            <a:off x="9084645" y="501651"/>
            <a:ext cx="2590799" cy="1595657"/>
          </a:xfrm>
          <a:prstGeom prst="rect">
            <a:avLst/>
          </a:prstGeom>
        </p:spPr>
      </p:pic>
    </p:spTree>
    <p:extLst>
      <p:ext uri="{BB962C8B-B14F-4D97-AF65-F5344CB8AC3E}">
        <p14:creationId xmlns:p14="http://schemas.microsoft.com/office/powerpoint/2010/main" val="296902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EE6-7179-B016-257C-F2DCE62FB928}"/>
              </a:ext>
            </a:extLst>
          </p:cNvPr>
          <p:cNvSpPr txBox="1"/>
          <p:nvPr/>
        </p:nvSpPr>
        <p:spPr>
          <a:xfrm>
            <a:off x="3261761" y="2660583"/>
            <a:ext cx="5872713" cy="1107996"/>
          </a:xfrm>
          <a:prstGeom prst="rect">
            <a:avLst/>
          </a:prstGeom>
          <a:noFill/>
        </p:spPr>
        <p:txBody>
          <a:bodyPr wrap="square">
            <a:spAutoFit/>
          </a:bodyPr>
          <a:lstStyle/>
          <a:p>
            <a:pPr algn="ctr"/>
            <a:r>
              <a:rPr lang="en-US" sz="6600" dirty="0">
                <a:solidFill>
                  <a:schemeClr val="accent2"/>
                </a:solidFill>
              </a:rPr>
              <a:t>THANK YOU</a:t>
            </a:r>
            <a:endParaRPr lang="en-IN" sz="6600" dirty="0">
              <a:solidFill>
                <a:schemeClr val="accent2"/>
              </a:solidFill>
            </a:endParaRPr>
          </a:p>
        </p:txBody>
      </p:sp>
    </p:spTree>
    <p:extLst>
      <p:ext uri="{BB962C8B-B14F-4D97-AF65-F5344CB8AC3E}">
        <p14:creationId xmlns:p14="http://schemas.microsoft.com/office/powerpoint/2010/main" val="401237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E36A3F4-1DC3-881B-6A8E-899465E002C4}"/>
              </a:ext>
            </a:extLst>
          </p:cNvPr>
          <p:cNvSpPr txBox="1">
            <a:spLocks noGrp="1"/>
          </p:cNvSpPr>
          <p:nvPr>
            <p:ph idx="1"/>
          </p:nvPr>
        </p:nvSpPr>
        <p:spPr>
          <a:xfrm>
            <a:off x="619125" y="809625"/>
            <a:ext cx="8210550" cy="2841804"/>
          </a:xfrm>
          <a:prstGeom prst="rect">
            <a:avLst/>
          </a:prstGeom>
          <a:noFill/>
        </p:spPr>
        <p:txBody>
          <a:bodyPr wrap="square">
            <a:spAutoFit/>
          </a:bodyPr>
          <a:lstStyle/>
          <a:p>
            <a:r>
              <a:rPr lang="en-US" sz="5400" b="1" dirty="0">
                <a:latin typeface="Bodoni MT" panose="02070603080606020203" pitchFamily="18" charset="0"/>
              </a:rPr>
              <a:t>Team Members</a:t>
            </a:r>
          </a:p>
          <a:p>
            <a:r>
              <a:rPr lang="en-US" sz="5400" b="1" dirty="0">
                <a:latin typeface="Bodoni MT" panose="02070603080606020203" pitchFamily="18" charset="0"/>
              </a:rPr>
              <a:t>2010030362_Rushitha</a:t>
            </a:r>
          </a:p>
          <a:p>
            <a:r>
              <a:rPr lang="en-US" sz="5400" b="1" dirty="0">
                <a:latin typeface="Bodoni MT" panose="02070603080606020203" pitchFamily="18" charset="0"/>
              </a:rPr>
              <a:t>2010030550_Kavya</a:t>
            </a:r>
          </a:p>
        </p:txBody>
      </p:sp>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p:txBody>
          <a:bodyPr/>
          <a:lstStyle/>
          <a:p>
            <a:fld id="{28844951-7827-47D4-8276-7DDE1FA7D85A}" type="slidenum">
              <a:rPr lang="en-US" smtClean="0"/>
              <a:pPr/>
              <a:t>2</a:t>
            </a:fld>
            <a:endParaRPr lang="en-US"/>
          </a:p>
        </p:txBody>
      </p:sp>
      <p:sp>
        <p:nvSpPr>
          <p:cNvPr id="12" name="TextBox 11">
            <a:extLst>
              <a:ext uri="{FF2B5EF4-FFF2-40B4-BE49-F238E27FC236}">
                <a16:creationId xmlns:a16="http://schemas.microsoft.com/office/drawing/2014/main" id="{AA113900-07FD-6426-A6FC-71DA4AD19C02}"/>
              </a:ext>
            </a:extLst>
          </p:cNvPr>
          <p:cNvSpPr txBox="1"/>
          <p:nvPr/>
        </p:nvSpPr>
        <p:spPr>
          <a:xfrm>
            <a:off x="5807177" y="4163239"/>
            <a:ext cx="6248400" cy="1754326"/>
          </a:xfrm>
          <a:prstGeom prst="rect">
            <a:avLst/>
          </a:prstGeom>
          <a:noFill/>
        </p:spPr>
        <p:txBody>
          <a:bodyPr wrap="square">
            <a:spAutoFit/>
          </a:bodyPr>
          <a:lstStyle/>
          <a:p>
            <a:r>
              <a:rPr lang="en-US" sz="5400" b="1" dirty="0">
                <a:latin typeface="Bodoni MT" panose="02070603080606020203" pitchFamily="18" charset="0"/>
              </a:rPr>
              <a:t>Guided By:</a:t>
            </a:r>
          </a:p>
          <a:p>
            <a:r>
              <a:rPr lang="en-US" sz="5400" b="1" dirty="0">
                <a:latin typeface="Bodoni MT" panose="02070603080606020203" pitchFamily="18" charset="0"/>
              </a:rPr>
              <a:t>K. </a:t>
            </a:r>
            <a:r>
              <a:rPr lang="en-US" sz="5400" b="1" dirty="0" err="1">
                <a:latin typeface="Bodoni MT" panose="02070603080606020203" pitchFamily="18" charset="0"/>
              </a:rPr>
              <a:t>Sreenivasa</a:t>
            </a:r>
            <a:r>
              <a:rPr lang="en-US" sz="5400" b="1" dirty="0">
                <a:latin typeface="Bodoni MT" panose="02070603080606020203" pitchFamily="18" charset="0"/>
              </a:rPr>
              <a:t> Rao</a:t>
            </a:r>
          </a:p>
        </p:txBody>
      </p:sp>
      <p:pic>
        <p:nvPicPr>
          <p:cNvPr id="13" name="Picture 12">
            <a:extLst>
              <a:ext uri="{FF2B5EF4-FFF2-40B4-BE49-F238E27FC236}">
                <a16:creationId xmlns:a16="http://schemas.microsoft.com/office/drawing/2014/main" id="{980BD495-AA41-8CF3-FA9D-C125EAB0F559}"/>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245365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1893106" y="831247"/>
            <a:ext cx="6932126" cy="943275"/>
          </a:xfrm>
        </p:spPr>
        <p:txBody>
          <a:bodyPr>
            <a:normAutofit fontScale="32500" lnSpcReduction="20000"/>
          </a:bodyPr>
          <a:lstStyle/>
          <a:p>
            <a:r>
              <a:rPr lang="en-IN" sz="18500" b="1" dirty="0">
                <a:solidFill>
                  <a:schemeClr val="accent2">
                    <a:lumMod val="75000"/>
                  </a:schemeClr>
                </a:solidFill>
                <a:latin typeface="Lucida Sans Unicode"/>
                <a:cs typeface="Lucida Sans Unicode"/>
              </a:rPr>
              <a:t>Table of Contents</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3</a:t>
            </a:fld>
            <a:endParaRPr lang="en-US"/>
          </a:p>
        </p:txBody>
      </p:sp>
      <p:sp>
        <p:nvSpPr>
          <p:cNvPr id="20" name="TextBox 19">
            <a:extLst>
              <a:ext uri="{FF2B5EF4-FFF2-40B4-BE49-F238E27FC236}">
                <a16:creationId xmlns:a16="http://schemas.microsoft.com/office/drawing/2014/main" id="{EA55B364-9400-0191-2466-0A44E50D9106}"/>
              </a:ext>
            </a:extLst>
          </p:cNvPr>
          <p:cNvSpPr txBox="1"/>
          <p:nvPr/>
        </p:nvSpPr>
        <p:spPr>
          <a:xfrm>
            <a:off x="919315" y="2332018"/>
            <a:ext cx="6718599" cy="3785652"/>
          </a:xfrm>
          <a:prstGeom prst="rect">
            <a:avLst/>
          </a:prstGeom>
          <a:noFill/>
        </p:spPr>
        <p:txBody>
          <a:bodyPr wrap="square">
            <a:spAutoFit/>
          </a:bodyPr>
          <a:lstStyle/>
          <a:p>
            <a:pPr marL="685800" indent="-685800">
              <a:buFont typeface="Wingdings" panose="05000000000000000000" pitchFamily="2" charset="2"/>
              <a:buChar char="v"/>
            </a:pPr>
            <a:r>
              <a:rPr lang="en-US" sz="4800" dirty="0"/>
              <a:t>Project Area</a:t>
            </a:r>
          </a:p>
          <a:p>
            <a:pPr marL="685800" indent="-685800">
              <a:buFont typeface="Wingdings" panose="05000000000000000000" pitchFamily="2" charset="2"/>
              <a:buChar char="v"/>
            </a:pPr>
            <a:r>
              <a:rPr lang="en-US" sz="4800" dirty="0"/>
              <a:t>Literature Survey</a:t>
            </a:r>
          </a:p>
          <a:p>
            <a:pPr marL="685800" indent="-685800">
              <a:buFont typeface="Wingdings" panose="05000000000000000000" pitchFamily="2" charset="2"/>
              <a:buChar char="v"/>
            </a:pPr>
            <a:r>
              <a:rPr lang="en-US" sz="4800" dirty="0"/>
              <a:t>Problem Statement</a:t>
            </a:r>
          </a:p>
          <a:p>
            <a:pPr marL="685800" indent="-685800">
              <a:buFont typeface="Wingdings" panose="05000000000000000000" pitchFamily="2" charset="2"/>
              <a:buChar char="v"/>
            </a:pPr>
            <a:r>
              <a:rPr lang="en-US" sz="4800" dirty="0"/>
              <a:t>Python Integration</a:t>
            </a:r>
          </a:p>
          <a:p>
            <a:pPr marL="685800" indent="-685800">
              <a:buFont typeface="Wingdings" panose="05000000000000000000" pitchFamily="2" charset="2"/>
              <a:buChar char="v"/>
            </a:pPr>
            <a:r>
              <a:rPr lang="en-US" sz="4800" dirty="0"/>
              <a:t>Conclusion</a:t>
            </a:r>
          </a:p>
        </p:txBody>
      </p:sp>
      <p:pic>
        <p:nvPicPr>
          <p:cNvPr id="23" name="Picture 22">
            <a:extLst>
              <a:ext uri="{FF2B5EF4-FFF2-40B4-BE49-F238E27FC236}">
                <a16:creationId xmlns:a16="http://schemas.microsoft.com/office/drawing/2014/main" id="{5B0FAB81-30AD-5B2B-8453-533A515F8739}"/>
              </a:ext>
            </a:extLst>
          </p:cNvPr>
          <p:cNvPicPr>
            <a:picLocks noChangeAspect="1"/>
          </p:cNvPicPr>
          <p:nvPr/>
        </p:nvPicPr>
        <p:blipFill>
          <a:blip r:embed="rId2"/>
          <a:stretch>
            <a:fillRect/>
          </a:stretch>
        </p:blipFill>
        <p:spPr>
          <a:xfrm>
            <a:off x="7549419" y="1487711"/>
            <a:ext cx="3827977" cy="4572396"/>
          </a:xfrm>
          <a:prstGeom prst="rect">
            <a:avLst/>
          </a:prstGeom>
        </p:spPr>
      </p:pic>
      <p:pic>
        <p:nvPicPr>
          <p:cNvPr id="27" name="Picture 26">
            <a:extLst>
              <a:ext uri="{FF2B5EF4-FFF2-40B4-BE49-F238E27FC236}">
                <a16:creationId xmlns:a16="http://schemas.microsoft.com/office/drawing/2014/main" id="{BD53D58D-4007-D4A9-68DD-5494B8D29A34}"/>
              </a:ext>
            </a:extLst>
          </p:cNvPr>
          <p:cNvPicPr>
            <a:picLocks noChangeAspect="1"/>
          </p:cNvPicPr>
          <p:nvPr/>
        </p:nvPicPr>
        <p:blipFill>
          <a:blip r:embed="rId3"/>
          <a:stretch>
            <a:fillRect/>
          </a:stretch>
        </p:blipFill>
        <p:spPr>
          <a:xfrm>
            <a:off x="9229725" y="485775"/>
            <a:ext cx="2476500" cy="1634220"/>
          </a:xfrm>
          <a:prstGeom prst="rect">
            <a:avLst/>
          </a:prstGeom>
        </p:spPr>
      </p:pic>
    </p:spTree>
    <p:extLst>
      <p:ext uri="{BB962C8B-B14F-4D97-AF65-F5344CB8AC3E}">
        <p14:creationId xmlns:p14="http://schemas.microsoft.com/office/powerpoint/2010/main" val="226234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856768" y="2069433"/>
            <a:ext cx="6593186" cy="3850898"/>
          </a:xfrm>
        </p:spPr>
        <p:txBody>
          <a:bodyPr>
            <a:normAutofit fontScale="85000" lnSpcReduction="20000"/>
          </a:bodyPr>
          <a:lstStyle/>
          <a:p>
            <a:r>
              <a:rPr lang="en-IN" sz="3500" dirty="0">
                <a:latin typeface="Bahnschrift SemiLight SemiConde" panose="020B0502040204020203" pitchFamily="34" charset="0"/>
              </a:rPr>
              <a:t>Data visualization provides information to communicate with complex data relationships and data-driven insights in a way that is easy to understand.</a:t>
            </a:r>
            <a:r>
              <a:rPr lang="en-US" sz="3500" dirty="0">
                <a:latin typeface="Bahnschrift SemiLight SemiConde" panose="020B0502040204020203" pitchFamily="34" charset="0"/>
              </a:rPr>
              <a:t> </a:t>
            </a:r>
            <a:r>
              <a:rPr lang="en-US" sz="3500" b="0" i="0" dirty="0">
                <a:solidFill>
                  <a:srgbClr val="202124"/>
                </a:solidFill>
                <a:effectLst/>
                <a:latin typeface="Bahnschrift SemiLight SemiConde" panose="020B0502040204020203" pitchFamily="34" charset="0"/>
              </a:rPr>
              <a:t>Kiva loans dataset mainly focuses on visualizations to quickly summarize loan data by graphs. </a:t>
            </a:r>
            <a:r>
              <a:rPr lang="en-US" sz="3500" dirty="0">
                <a:latin typeface="Bahnschrift SemiLight SemiConde" panose="020B0502040204020203" pitchFamily="34" charset="0"/>
              </a:rPr>
              <a:t>The aim of this project is to provide an easy way to choose deserving applicants. It checks the applicant’s data and provides whether his/her loan can be approved or not as a result.</a:t>
            </a:r>
            <a:r>
              <a:rPr lang="en-US" sz="3500" b="0" i="0" dirty="0">
                <a:solidFill>
                  <a:srgbClr val="202124"/>
                </a:solidFill>
                <a:effectLst/>
                <a:latin typeface="Bahnschrift SemiLight SemiConde" panose="020B0502040204020203" pitchFamily="34" charset="0"/>
              </a:rPr>
              <a:t> </a:t>
            </a:r>
            <a:endParaRPr lang="en-IN" sz="3500" dirty="0">
              <a:latin typeface="Bahnschrift SemiLight SemiConde" panose="020B0502040204020203" pitchFamily="34" charset="0"/>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4</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07276" y="635092"/>
            <a:ext cx="6403149" cy="1107996"/>
          </a:xfrm>
          <a:prstGeom prst="rect">
            <a:avLst/>
          </a:prstGeom>
          <a:noFill/>
        </p:spPr>
        <p:txBody>
          <a:bodyPr wrap="square">
            <a:spAutoFit/>
          </a:bodyPr>
          <a:lstStyle/>
          <a:p>
            <a:pPr algn="ctr"/>
            <a:r>
              <a:rPr lang="en-US" sz="6000" b="1" kern="0" dirty="0">
                <a:solidFill>
                  <a:sysClr val="windowText" lastClr="000000"/>
                </a:solidFill>
                <a:latin typeface="Century Schoolbook" panose="02040604050505020304" pitchFamily="18" charset="0"/>
                <a:cs typeface="Courier New"/>
              </a:rPr>
              <a:t>Project</a:t>
            </a:r>
            <a:r>
              <a:rPr lang="en-US" sz="6600" b="1" kern="0" dirty="0">
                <a:solidFill>
                  <a:sysClr val="windowText" lastClr="000000"/>
                </a:solidFill>
                <a:latin typeface="Century Schoolbook" panose="02040604050505020304" pitchFamily="18" charset="0"/>
                <a:cs typeface="Courier New"/>
              </a:rPr>
              <a:t> Area</a:t>
            </a:r>
          </a:p>
        </p:txBody>
      </p:sp>
      <p:pic>
        <p:nvPicPr>
          <p:cNvPr id="9" name="Picture 2" descr="See the source image">
            <a:extLst>
              <a:ext uri="{FF2B5EF4-FFF2-40B4-BE49-F238E27FC236}">
                <a16:creationId xmlns:a16="http://schemas.microsoft.com/office/drawing/2014/main" id="{3557EF42-6532-DDAF-36A7-AD28095D6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1" y="1843623"/>
            <a:ext cx="3688080" cy="406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4B84F77-0263-5A24-2BD6-CBF45BD082C7}"/>
              </a:ext>
            </a:extLst>
          </p:cNvPr>
          <p:cNvPicPr>
            <a:picLocks noChangeAspect="1"/>
          </p:cNvPicPr>
          <p:nvPr/>
        </p:nvPicPr>
        <p:blipFill>
          <a:blip r:embed="rId3"/>
          <a:stretch>
            <a:fillRect/>
          </a:stretch>
        </p:blipFill>
        <p:spPr>
          <a:xfrm>
            <a:off x="8901739" y="482085"/>
            <a:ext cx="2761728" cy="1476446"/>
          </a:xfrm>
          <a:prstGeom prst="rect">
            <a:avLst/>
          </a:prstGeom>
        </p:spPr>
      </p:pic>
    </p:spTree>
    <p:extLst>
      <p:ext uri="{BB962C8B-B14F-4D97-AF65-F5344CB8AC3E}">
        <p14:creationId xmlns:p14="http://schemas.microsoft.com/office/powerpoint/2010/main" val="173267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75A5CC6-9305-19AA-7E9B-5AD4BA28763A}"/>
              </a:ext>
            </a:extLst>
          </p:cNvPr>
          <p:cNvSpPr>
            <a:spLocks noGrp="1"/>
          </p:cNvSpPr>
          <p:nvPr>
            <p:ph type="sldNum" sz="quarter" idx="12"/>
          </p:nvPr>
        </p:nvSpPr>
        <p:spPr/>
        <p:txBody>
          <a:bodyPr/>
          <a:lstStyle/>
          <a:p>
            <a:fld id="{28844951-7827-47D4-8276-7DDE1FA7D85A}" type="slidenum">
              <a:rPr lang="en-US" smtClean="0"/>
              <a:t>5</a:t>
            </a:fld>
            <a:endParaRPr lang="en-US"/>
          </a:p>
        </p:txBody>
      </p:sp>
      <p:graphicFrame>
        <p:nvGraphicFramePr>
          <p:cNvPr id="13" name="Table 12">
            <a:extLst>
              <a:ext uri="{FF2B5EF4-FFF2-40B4-BE49-F238E27FC236}">
                <a16:creationId xmlns:a16="http://schemas.microsoft.com/office/drawing/2014/main" id="{3FF40348-D89F-F074-0FB9-458BE83065B4}"/>
              </a:ext>
            </a:extLst>
          </p:cNvPr>
          <p:cNvGraphicFramePr>
            <a:graphicFrameLocks noGrp="1"/>
          </p:cNvGraphicFramePr>
          <p:nvPr/>
        </p:nvGraphicFramePr>
        <p:xfrm>
          <a:off x="99461" y="2220261"/>
          <a:ext cx="11993078" cy="3444240"/>
        </p:xfrm>
        <a:graphic>
          <a:graphicData uri="http://schemas.openxmlformats.org/drawingml/2006/table">
            <a:tbl>
              <a:tblPr firstRow="1" bandRow="1">
                <a:tableStyleId>{7DF18680-E054-41AD-8BC1-D1AEF772440D}</a:tableStyleId>
              </a:tblPr>
              <a:tblGrid>
                <a:gridCol w="672244">
                  <a:extLst>
                    <a:ext uri="{9D8B030D-6E8A-4147-A177-3AD203B41FA5}">
                      <a16:colId xmlns:a16="http://schemas.microsoft.com/office/drawing/2014/main" val="287270773"/>
                    </a:ext>
                  </a:extLst>
                </a:gridCol>
                <a:gridCol w="1448637">
                  <a:extLst>
                    <a:ext uri="{9D8B030D-6E8A-4147-A177-3AD203B41FA5}">
                      <a16:colId xmlns:a16="http://schemas.microsoft.com/office/drawing/2014/main" val="830077502"/>
                    </a:ext>
                  </a:extLst>
                </a:gridCol>
                <a:gridCol w="1306613">
                  <a:extLst>
                    <a:ext uri="{9D8B030D-6E8A-4147-A177-3AD203B41FA5}">
                      <a16:colId xmlns:a16="http://schemas.microsoft.com/office/drawing/2014/main" val="2736327505"/>
                    </a:ext>
                  </a:extLst>
                </a:gridCol>
                <a:gridCol w="1363423">
                  <a:extLst>
                    <a:ext uri="{9D8B030D-6E8A-4147-A177-3AD203B41FA5}">
                      <a16:colId xmlns:a16="http://schemas.microsoft.com/office/drawing/2014/main" val="469467910"/>
                    </a:ext>
                  </a:extLst>
                </a:gridCol>
                <a:gridCol w="2045140">
                  <a:extLst>
                    <a:ext uri="{9D8B030D-6E8A-4147-A177-3AD203B41FA5}">
                      <a16:colId xmlns:a16="http://schemas.microsoft.com/office/drawing/2014/main" val="1576418667"/>
                    </a:ext>
                  </a:extLst>
                </a:gridCol>
                <a:gridCol w="2528013">
                  <a:extLst>
                    <a:ext uri="{9D8B030D-6E8A-4147-A177-3AD203B41FA5}">
                      <a16:colId xmlns:a16="http://schemas.microsoft.com/office/drawing/2014/main" val="2879441109"/>
                    </a:ext>
                  </a:extLst>
                </a:gridCol>
                <a:gridCol w="2629008">
                  <a:extLst>
                    <a:ext uri="{9D8B030D-6E8A-4147-A177-3AD203B41FA5}">
                      <a16:colId xmlns:a16="http://schemas.microsoft.com/office/drawing/2014/main" val="531780343"/>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  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2058905340"/>
                  </a:ext>
                </a:extLst>
              </a:tr>
              <a:tr h="2286000">
                <a:tc>
                  <a:txBody>
                    <a:bodyPr/>
                    <a:lstStyle/>
                    <a:p>
                      <a:r>
                        <a:rPr lang="en-US" sz="1600" b="1" dirty="0"/>
                        <a:t>1.</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Sheikh Mohammad Ahmad, Amit Kumar Goel, and Tapas Kumar.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a:solidFill>
                            <a:schemeClr val="dk1"/>
                          </a:solidFill>
                          <a:effectLst/>
                          <a:latin typeface="+mn-lt"/>
                          <a:ea typeface="+mn-ea"/>
                          <a:cs typeface="+mn-cs"/>
                        </a:rPr>
                        <a:t>An Approach for Prediction of Loan Approval using Machine Learning Algorithm</a:t>
                      </a:r>
                      <a:endParaRPr lang="en-US" sz="1600" b="1" i="0" dirty="0">
                        <a:solidFill>
                          <a:schemeClr val="dk1"/>
                        </a:solidFill>
                        <a:effectLst/>
                        <a:latin typeface="+mn-lt"/>
                        <a:ea typeface="+mn-ea"/>
                        <a:cs typeface="+mn-cs"/>
                      </a:endParaRPr>
                    </a:p>
                  </a:txBody>
                  <a:tcPr/>
                </a:tc>
                <a:tc>
                  <a:txBody>
                    <a:bodyPr/>
                    <a:lstStyle/>
                    <a:p>
                      <a:r>
                        <a:rPr lang="en-IN" sz="1600" b="1"/>
                        <a:t>International Conference on Electronics and Sustainable Communication Systems (ICESC), pp. 490-494. IEEE, 2020.</a:t>
                      </a:r>
                      <a:endParaRPr lang="en-IN" sz="1600" b="1" dirty="0"/>
                    </a:p>
                  </a:txBody>
                  <a:tcPr/>
                </a:tc>
                <a:tc>
                  <a:txBody>
                    <a:bodyPr/>
                    <a:lstStyle/>
                    <a:p>
                      <a:r>
                        <a:rPr lang="en-IN" sz="1600" b="1"/>
                        <a:t>Logistic regression,</a:t>
                      </a:r>
                    </a:p>
                    <a:p>
                      <a:endParaRPr lang="en-IN" sz="1600" b="1"/>
                    </a:p>
                    <a:p>
                      <a:r>
                        <a:rPr lang="en-IN" sz="1600" b="1"/>
                        <a:t>Bank customers dataset</a:t>
                      </a:r>
                      <a:endParaRPr lang="en-IN" sz="1600" b="1" dirty="0"/>
                    </a:p>
                  </a:txBody>
                  <a:tcPr/>
                </a:tc>
                <a:tc>
                  <a:txBody>
                    <a:bodyPr/>
                    <a:lstStyle/>
                    <a:p>
                      <a:r>
                        <a:rPr lang="en-US" sz="1600" b="1" dirty="0"/>
                        <a:t>Logistic regression is used for the description of data and to explain the relationship between a single binary variable and single or multiple nominal, ordinal, and ration level variables which are independent in nature. </a:t>
                      </a:r>
                      <a:endParaRPr lang="en-IN" sz="1600" b="1" dirty="0"/>
                    </a:p>
                  </a:txBody>
                  <a:tcPr/>
                </a:tc>
                <a:tc>
                  <a:txBody>
                    <a:bodyPr/>
                    <a:lstStyle/>
                    <a:p>
                      <a:r>
                        <a:rPr lang="en-US" sz="1600" b="1" dirty="0"/>
                        <a:t>Binning cannot be used for categorical columns, coz the labels that have low frequencies might be affected from the Robustness of statistical models in a negative manner.</a:t>
                      </a:r>
                      <a:endParaRPr lang="en-IN" sz="1600" b="1" dirty="0"/>
                    </a:p>
                  </a:txBody>
                  <a:tcPr/>
                </a:tc>
                <a:extLst>
                  <a:ext uri="{0D108BD9-81ED-4DB2-BD59-A6C34878D82A}">
                    <a16:rowId xmlns:a16="http://schemas.microsoft.com/office/drawing/2014/main" val="3836869275"/>
                  </a:ext>
                </a:extLst>
              </a:tr>
            </a:tbl>
          </a:graphicData>
        </a:graphic>
      </p:graphicFrame>
      <p:sp>
        <p:nvSpPr>
          <p:cNvPr id="17" name="TextBox 16">
            <a:extLst>
              <a:ext uri="{FF2B5EF4-FFF2-40B4-BE49-F238E27FC236}">
                <a16:creationId xmlns:a16="http://schemas.microsoft.com/office/drawing/2014/main" id="{BA7D8EE5-3F03-5A93-CFED-68BF73C637CF}"/>
              </a:ext>
            </a:extLst>
          </p:cNvPr>
          <p:cNvSpPr txBox="1"/>
          <p:nvPr/>
        </p:nvSpPr>
        <p:spPr>
          <a:xfrm>
            <a:off x="2654167" y="705819"/>
            <a:ext cx="7895122" cy="1015663"/>
          </a:xfrm>
          <a:prstGeom prst="rect">
            <a:avLst/>
          </a:prstGeom>
          <a:noFill/>
        </p:spPr>
        <p:txBody>
          <a:bodyPr wrap="square">
            <a:spAutoFit/>
          </a:bodyPr>
          <a:lstStyle/>
          <a:p>
            <a:r>
              <a:rPr lang="en-US" sz="6000" dirty="0">
                <a:latin typeface="Maiandra GD" panose="020E0502030308020204" pitchFamily="34" charset="0"/>
              </a:rPr>
              <a:t>Literature Survey</a:t>
            </a:r>
            <a:endParaRPr lang="en-IN" sz="6000" dirty="0">
              <a:latin typeface="Maiandra GD" panose="020E0502030308020204" pitchFamily="34" charset="0"/>
            </a:endParaRPr>
          </a:p>
        </p:txBody>
      </p:sp>
      <p:pic>
        <p:nvPicPr>
          <p:cNvPr id="18" name="Picture 17">
            <a:extLst>
              <a:ext uri="{FF2B5EF4-FFF2-40B4-BE49-F238E27FC236}">
                <a16:creationId xmlns:a16="http://schemas.microsoft.com/office/drawing/2014/main" id="{CCB71329-AA6A-E601-1145-EA70CBAFBBAF}"/>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324953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6</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94944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386038">
                  <a:extLst>
                    <a:ext uri="{9D8B030D-6E8A-4147-A177-3AD203B41FA5}">
                      <a16:colId xmlns:a16="http://schemas.microsoft.com/office/drawing/2014/main" val="993160965"/>
                    </a:ext>
                  </a:extLst>
                </a:gridCol>
                <a:gridCol w="2079062">
                  <a:extLst>
                    <a:ext uri="{9D8B030D-6E8A-4147-A177-3AD203B41FA5}">
                      <a16:colId xmlns:a16="http://schemas.microsoft.com/office/drawing/2014/main" val="1723380317"/>
                    </a:ext>
                  </a:extLst>
                </a:gridCol>
                <a:gridCol w="2569945">
                  <a:extLst>
                    <a:ext uri="{9D8B030D-6E8A-4147-A177-3AD203B41FA5}">
                      <a16:colId xmlns:a16="http://schemas.microsoft.com/office/drawing/2014/main" val="3538156603"/>
                    </a:ext>
                  </a:extLst>
                </a:gridCol>
                <a:gridCol w="2672615">
                  <a:extLst>
                    <a:ext uri="{9D8B030D-6E8A-4147-A177-3AD203B41FA5}">
                      <a16:colId xmlns:a16="http://schemas.microsoft.com/office/drawing/2014/main" val="3935569350"/>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2286000">
                <a:tc>
                  <a:txBody>
                    <a:bodyPr/>
                    <a:lstStyle/>
                    <a:p>
                      <a:r>
                        <a:rPr lang="en-US" sz="1600" b="1" dirty="0"/>
                        <a:t>2.</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P. </a:t>
                      </a:r>
                      <a:r>
                        <a:rPr lang="en-US" sz="1600" b="1" dirty="0" err="1"/>
                        <a:t>Maheswari</a:t>
                      </a:r>
                      <a:r>
                        <a:rPr lang="en-US" sz="1600" b="1" dirty="0"/>
                        <a:t>, and CH V. Narayana.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Predictions of Loan Defaulter - A Data Science</a:t>
                      </a:r>
                    </a:p>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Perspective</a:t>
                      </a:r>
                    </a:p>
                  </a:txBody>
                  <a:tcPr/>
                </a:tc>
                <a:tc>
                  <a:txBody>
                    <a:bodyPr/>
                    <a:lstStyle/>
                    <a:p>
                      <a:r>
                        <a:rPr lang="en-US" sz="1600" b="1" dirty="0"/>
                        <a:t>International Conference on Computing, Communication and Security (ICCCS), pp. 1-4. IEEE, 2020.</a:t>
                      </a:r>
                      <a:endParaRPr lang="en-IN" sz="1600" b="1" dirty="0"/>
                    </a:p>
                  </a:txBody>
                  <a:tcPr/>
                </a:tc>
                <a:tc>
                  <a:txBody>
                    <a:bodyPr/>
                    <a:lstStyle/>
                    <a:p>
                      <a:r>
                        <a:rPr lang="en-IN" sz="1600" b="1" dirty="0"/>
                        <a:t>Principal Component Analysis (PCA).</a:t>
                      </a:r>
                    </a:p>
                    <a:p>
                      <a:endParaRPr lang="en-IN" sz="1600" b="1" dirty="0"/>
                    </a:p>
                    <a:p>
                      <a:r>
                        <a:rPr lang="en-IN" sz="1600" b="1" dirty="0"/>
                        <a:t>Lending club loan dataset</a:t>
                      </a:r>
                    </a:p>
                  </a:txBody>
                  <a:tcPr/>
                </a:tc>
                <a:tc>
                  <a:txBody>
                    <a:bodyPr/>
                    <a:lstStyle/>
                    <a:p>
                      <a:r>
                        <a:rPr lang="en-US" sz="1600" b="1" dirty="0"/>
                        <a:t>The classification</a:t>
                      </a:r>
                    </a:p>
                    <a:p>
                      <a:r>
                        <a:rPr lang="en-US" sz="1600" b="1" dirty="0"/>
                        <a:t>techniques logistic regression, random forest and KNN</a:t>
                      </a:r>
                    </a:p>
                    <a:p>
                      <a:r>
                        <a:rPr lang="en-US" sz="1600" b="1" dirty="0"/>
                        <a:t>model are built, so far three algorithms results similarly.</a:t>
                      </a:r>
                    </a:p>
                    <a:p>
                      <a:r>
                        <a:rPr lang="en-US" sz="1600" b="1" dirty="0"/>
                        <a:t>Among them Logistic regression with SGD training results</a:t>
                      </a:r>
                    </a:p>
                    <a:p>
                      <a:r>
                        <a:rPr lang="en-US" sz="1600" b="1" dirty="0"/>
                        <a:t>better predictions than the others. </a:t>
                      </a:r>
                      <a:endParaRPr lang="en-IN" sz="1600" b="1" dirty="0"/>
                    </a:p>
                  </a:txBody>
                  <a:tcPr/>
                </a:tc>
                <a:tc>
                  <a:txBody>
                    <a:bodyPr/>
                    <a:lstStyle/>
                    <a:p>
                      <a:r>
                        <a:rPr lang="en-US" sz="1600" b="1" dirty="0"/>
                        <a:t>K-Nearest Neighbor (KNN): The KNN algorithm takes more processing time for lagers datasets.</a:t>
                      </a:r>
                      <a:endParaRPr lang="en-IN" sz="1600" b="1" dirty="0"/>
                    </a:p>
                  </a:txBody>
                  <a:tcPr/>
                </a:tc>
                <a:extLst>
                  <a:ext uri="{0D108BD9-81ED-4DB2-BD59-A6C34878D82A}">
                    <a16:rowId xmlns:a16="http://schemas.microsoft.com/office/drawing/2014/main" val="475351590"/>
                  </a:ext>
                </a:extLst>
              </a:tr>
              <a:tr h="0">
                <a:tc>
                  <a:txBody>
                    <a:bodyPr/>
                    <a:lstStyle/>
                    <a:p>
                      <a:r>
                        <a:rPr lang="en-US" sz="1600" b="1" dirty="0"/>
                        <a:t>3.</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b="1" dirty="0"/>
                        <a:t>Patel, Bhoomi, </a:t>
                      </a:r>
                      <a:r>
                        <a:rPr lang="en-IN" sz="1600" b="1" dirty="0" err="1"/>
                        <a:t>Harshal</a:t>
                      </a:r>
                      <a:r>
                        <a:rPr lang="en-IN" sz="1600" b="1" dirty="0"/>
                        <a:t> Patil, Jovita </a:t>
                      </a:r>
                      <a:r>
                        <a:rPr lang="en-IN" sz="1600" b="1" dirty="0" err="1"/>
                        <a:t>Hembram</a:t>
                      </a:r>
                      <a:r>
                        <a:rPr lang="en-IN" sz="1600" b="1" dirty="0"/>
                        <a:t>, and Shree </a:t>
                      </a:r>
                      <a:r>
                        <a:rPr lang="en-IN" sz="1600" b="1" dirty="0" err="1"/>
                        <a:t>Jaswal</a:t>
                      </a:r>
                      <a:r>
                        <a:rPr lang="en-IN" sz="1600" b="1" dirty="0"/>
                        <a:t>.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Default Forecasting using Data Mining</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In 2020 International Conference for Emerging Technology (INCET), pp. 1-4. IEEE, 2020.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We can infer that Gradient Boosting and </a:t>
                      </a:r>
                      <a:r>
                        <a:rPr lang="en-US" sz="1600" b="1" dirty="0" err="1"/>
                        <a:t>CatBoost</a:t>
                      </a:r>
                      <a:r>
                        <a:rPr lang="en-US" sz="1600" b="1" dirty="0"/>
                        <a:t> Classifier is doing prediction well for the loan dataset.</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 is a process consisting of multiple models.</a:t>
                      </a:r>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It is unusual to discard a variable as the interpretation of the variables is not straight. On the other hand, it is an accepted practice to eliminate variables while fitting logistic regression, even if it minimizes the overall model accuracy and prediction power.</a:t>
                      </a:r>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136743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7</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85800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611535">
                  <a:extLst>
                    <a:ext uri="{9D8B030D-6E8A-4147-A177-3AD203B41FA5}">
                      <a16:colId xmlns:a16="http://schemas.microsoft.com/office/drawing/2014/main" val="993160965"/>
                    </a:ext>
                  </a:extLst>
                </a:gridCol>
                <a:gridCol w="1853565">
                  <a:extLst>
                    <a:ext uri="{9D8B030D-6E8A-4147-A177-3AD203B41FA5}">
                      <a16:colId xmlns:a16="http://schemas.microsoft.com/office/drawing/2014/main" val="1723380317"/>
                    </a:ext>
                  </a:extLst>
                </a:gridCol>
                <a:gridCol w="2261235">
                  <a:extLst>
                    <a:ext uri="{9D8B030D-6E8A-4147-A177-3AD203B41FA5}">
                      <a16:colId xmlns:a16="http://schemas.microsoft.com/office/drawing/2014/main" val="3538156603"/>
                    </a:ext>
                  </a:extLst>
                </a:gridCol>
                <a:gridCol w="2981325">
                  <a:extLst>
                    <a:ext uri="{9D8B030D-6E8A-4147-A177-3AD203B41FA5}">
                      <a16:colId xmlns:a16="http://schemas.microsoft.com/office/drawing/2014/main" val="3935569350"/>
                    </a:ext>
                  </a:extLst>
                </a:gridCol>
              </a:tblGrid>
              <a:tr h="87178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3109347">
                <a:tc>
                  <a:txBody>
                    <a:bodyPr/>
                    <a:lstStyle/>
                    <a:p>
                      <a:r>
                        <a:rPr lang="en-US" sz="1600" b="1" dirty="0"/>
                        <a:t>4.</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Chang, Yung-Chia, </a:t>
                      </a:r>
                      <a:r>
                        <a:rPr lang="en-US" sz="1600" b="1" dirty="0" err="1"/>
                        <a:t>Kuei</a:t>
                      </a:r>
                      <a:r>
                        <a:rPr lang="en-US" sz="1600" b="1" dirty="0"/>
                        <a:t>-Hu Chang, and Yi-Xin Lin.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Establishment of Business Loan Default Prediction Model by Integrating Survival Analysis with Logistic Regression</a:t>
                      </a:r>
                    </a:p>
                  </a:txBody>
                  <a:tcPr/>
                </a:tc>
                <a:tc>
                  <a:txBody>
                    <a:bodyPr/>
                    <a:lstStyle/>
                    <a:p>
                      <a:r>
                        <a:rPr lang="en-US" sz="1600" b="1" dirty="0"/>
                        <a:t>Department of Industrial Engineering and Management, National Chiao Tung University, Hsinchu 300, Taiwan b, 2020.</a:t>
                      </a:r>
                      <a:endParaRPr lang="en-IN" sz="1600" b="1" dirty="0"/>
                    </a:p>
                  </a:txBody>
                  <a:tcPr/>
                </a:tc>
                <a:tc>
                  <a:txBody>
                    <a:bodyPr/>
                    <a:lstStyle/>
                    <a:p>
                      <a:r>
                        <a:rPr lang="en-IN" sz="1600" b="1" dirty="0"/>
                        <a:t>Logistic regression </a:t>
                      </a:r>
                    </a:p>
                    <a:p>
                      <a:endParaRPr lang="en-IN" sz="1600" b="1" dirty="0"/>
                    </a:p>
                    <a:p>
                      <a:r>
                        <a:rPr lang="en-IN" sz="1600" b="1" dirty="0"/>
                        <a:t>Banking Dataset - Marketing Targets</a:t>
                      </a:r>
                    </a:p>
                  </a:txBody>
                  <a:tcPr/>
                </a:tc>
                <a:tc>
                  <a:txBody>
                    <a:bodyPr/>
                    <a:lstStyle/>
                    <a:p>
                      <a:r>
                        <a:rPr lang="en-US" sz="1600" b="1" dirty="0"/>
                        <a:t>Survival analysis is mainly for implementing in-depth discussions on the correlation between the survival time of a sample group and each variable.</a:t>
                      </a:r>
                      <a:endParaRPr lang="en-IN" sz="1600" b="1" dirty="0"/>
                    </a:p>
                  </a:txBody>
                  <a:tcPr/>
                </a:tc>
                <a:tc>
                  <a:txBody>
                    <a:bodyPr/>
                    <a:lstStyle/>
                    <a:p>
                      <a:r>
                        <a:rPr lang="en-US" sz="1600" b="1" dirty="0"/>
                        <a:t>The most significant difference between general linear regression and logistic regression lies in the “processible data attributes”; logistic regression could be applied for processing binary data and predicting its odds ratio for the occurrence of an event, regardless of whether the predictor variable is a categorical variable or continuous variable. </a:t>
                      </a:r>
                      <a:endParaRPr lang="en-IN" sz="1600" b="1" dirty="0"/>
                    </a:p>
                  </a:txBody>
                  <a:tcPr/>
                </a:tc>
                <a:extLst>
                  <a:ext uri="{0D108BD9-81ED-4DB2-BD59-A6C34878D82A}">
                    <a16:rowId xmlns:a16="http://schemas.microsoft.com/office/drawing/2014/main" val="475351590"/>
                  </a:ext>
                </a:extLst>
              </a:tr>
              <a:tr h="2876873">
                <a:tc>
                  <a:txBody>
                    <a:bodyPr/>
                    <a:lstStyle/>
                    <a:p>
                      <a:r>
                        <a:rPr lang="en-US" sz="1600" b="1" dirty="0"/>
                        <a:t>5.</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err="1"/>
                        <a:t>Alaradi</a:t>
                      </a:r>
                      <a:r>
                        <a:rPr lang="en-US" sz="1600" b="1" dirty="0"/>
                        <a:t>, Mohamed, and Sawsan </a:t>
                      </a:r>
                      <a:r>
                        <a:rPr lang="en-US" sz="1600" b="1" dirty="0" err="1"/>
                        <a:t>Hilal</a:t>
                      </a:r>
                      <a:r>
                        <a:rPr lang="en-US" sz="1600" b="1" dirty="0"/>
                        <a:t>.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Tree-Based Methods for Loan Approval</a:t>
                      </a:r>
                    </a:p>
                  </a:txBody>
                  <a:tcPr/>
                </a:tc>
                <a:tc>
                  <a:txBody>
                    <a:bodyPr/>
                    <a:lstStyle/>
                    <a:p>
                      <a:r>
                        <a:rPr lang="en-US" sz="1600" b="1" dirty="0"/>
                        <a:t>International Conference on Data Analytics for Business and Industry: Way Towards a Sustainable Economy (ICDABI), pp. 1-6. IEEE, 2020.</a:t>
                      </a:r>
                      <a:endParaRPr lang="en-IN" sz="1600" b="1" dirty="0"/>
                    </a:p>
                  </a:txBody>
                  <a:tcPr/>
                </a:tc>
                <a:tc>
                  <a:txBody>
                    <a:bodyPr/>
                    <a:lstStyle/>
                    <a:p>
                      <a:r>
                        <a:rPr lang="en-IN" sz="1600" b="1" dirty="0"/>
                        <a:t>Synthetic Minority Oversampling Technique. </a:t>
                      </a:r>
                    </a:p>
                    <a:p>
                      <a:endParaRPr lang="en-IN" sz="1600" b="1" dirty="0"/>
                    </a:p>
                    <a:p>
                      <a:r>
                        <a:rPr lang="en-IN" sz="1600" b="1" dirty="0"/>
                        <a:t>Loan prediction dataset</a:t>
                      </a:r>
                    </a:p>
                  </a:txBody>
                  <a:tcPr/>
                </a:tc>
                <a:tc>
                  <a:txBody>
                    <a:bodyPr/>
                    <a:lstStyle/>
                    <a:p>
                      <a:r>
                        <a:rPr lang="en-US" sz="1600" b="1" dirty="0"/>
                        <a:t>Random forests technique has the advantage of de-correlating</a:t>
                      </a:r>
                    </a:p>
                    <a:p>
                      <a:r>
                        <a:rPr lang="en-US" sz="1600" b="1" dirty="0"/>
                        <a:t>the constructed decision trees and hence reducing the variance when averaging the trees.</a:t>
                      </a:r>
                      <a:endParaRPr lang="en-IN" sz="1600" b="1" dirty="0"/>
                    </a:p>
                  </a:txBody>
                  <a:tcPr/>
                </a:tc>
                <a:tc>
                  <a:txBody>
                    <a:bodyPr/>
                    <a:lstStyle/>
                    <a:p>
                      <a:r>
                        <a:rPr lang="en-US" sz="1600" b="1" dirty="0"/>
                        <a:t>It performed less efferently in classifying the approved category with higher rates for false negatives which translates into the problem statement of this work as lost opportunity to grant a loan. </a:t>
                      </a:r>
                      <a:endParaRPr lang="en-IN" sz="1600" b="1" dirty="0"/>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356995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8</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76198" y="692953"/>
            <a:ext cx="8163027" cy="1107996"/>
          </a:xfrm>
          <a:prstGeom prst="rect">
            <a:avLst/>
          </a:prstGeom>
          <a:noFill/>
        </p:spPr>
        <p:txBody>
          <a:bodyPr wrap="square">
            <a:spAutoFit/>
          </a:bodyPr>
          <a:lstStyle/>
          <a:p>
            <a:pPr algn="ctr"/>
            <a:r>
              <a:rPr lang="en-US" sz="6600" dirty="0">
                <a:latin typeface="Bahnschrift" panose="020B0502040204020203" pitchFamily="34" charset="0"/>
              </a:rPr>
              <a:t>Problem Statement</a:t>
            </a:r>
            <a:endParaRPr lang="en-US" sz="6600" kern="0" dirty="0">
              <a:solidFill>
                <a:sysClr val="windowText" lastClr="000000"/>
              </a:solidFill>
              <a:latin typeface="Century Schoolbook" panose="02040604050505020304" pitchFamily="18" charset="0"/>
              <a:cs typeface="Courier New"/>
            </a:endParaRPr>
          </a:p>
        </p:txBody>
      </p:sp>
      <p:pic>
        <p:nvPicPr>
          <p:cNvPr id="5" name="Picture 4" descr="Loans GIFs | Tenor">
            <a:extLst>
              <a:ext uri="{FF2B5EF4-FFF2-40B4-BE49-F238E27FC236}">
                <a16:creationId xmlns:a16="http://schemas.microsoft.com/office/drawing/2014/main" id="{7418E994-2452-094D-1C13-8F1A94406F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143" y="2165685"/>
            <a:ext cx="3043388" cy="3999362"/>
          </a:xfrm>
          <a:prstGeom prst="rect">
            <a:avLst/>
          </a:prstGeom>
          <a:noFill/>
          <a:ln>
            <a:noFill/>
          </a:ln>
        </p:spPr>
      </p:pic>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4064237" y="2409824"/>
            <a:ext cx="7463620" cy="3484533"/>
          </a:xfrm>
        </p:spPr>
        <p:txBody>
          <a:bodyPr>
            <a:normAutofit fontScale="85000" lnSpcReduction="20000"/>
          </a:bodyPr>
          <a:lstStyle/>
          <a:p>
            <a:r>
              <a:rPr lang="en-US" b="0" i="0" u="none" strike="noStrike" baseline="0" dirty="0">
                <a:solidFill>
                  <a:srgbClr val="000000"/>
                </a:solidFill>
                <a:latin typeface="SimSun" panose="02010600030101010101" pitchFamily="2" charset="-122"/>
                <a:ea typeface="SimSun" panose="02010600030101010101" pitchFamily="2" charset="-122"/>
              </a:rPr>
              <a:t>Nowadays, several people apply for loans for various reasons. However, there are several cases where people do not repay the amount which causes huge financial loss. Today many banks / financial companies approve loans after a regress process of verification and validation but still, there is no surety whether the chosen applicant is the right applicant out of all applicants. We try to build a system that can classify the loaners among all, and it would prevent huge financial loss. The whole process of feature validation is automated by the machine learning technique. </a:t>
            </a:r>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3"/>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62487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A93DAA-4108-F205-D2FB-A307D0C5485A}"/>
              </a:ext>
            </a:extLst>
          </p:cNvPr>
          <p:cNvSpPr txBox="1"/>
          <p:nvPr/>
        </p:nvSpPr>
        <p:spPr>
          <a:xfrm>
            <a:off x="975762" y="650808"/>
            <a:ext cx="7501488" cy="1107996"/>
          </a:xfrm>
          <a:prstGeom prst="rect">
            <a:avLst/>
          </a:prstGeom>
          <a:noFill/>
        </p:spPr>
        <p:txBody>
          <a:bodyPr wrap="square">
            <a:spAutoFit/>
          </a:bodyPr>
          <a:lstStyle/>
          <a:p>
            <a:pPr algn="ctr"/>
            <a:r>
              <a:rPr lang="en-US" sz="6600" dirty="0"/>
              <a:t>Python Integration</a:t>
            </a:r>
            <a:endParaRPr lang="en-IN" sz="6600" dirty="0"/>
          </a:p>
        </p:txBody>
      </p:sp>
      <p:pic>
        <p:nvPicPr>
          <p:cNvPr id="11" name="Picture 10">
            <a:extLst>
              <a:ext uri="{FF2B5EF4-FFF2-40B4-BE49-F238E27FC236}">
                <a16:creationId xmlns:a16="http://schemas.microsoft.com/office/drawing/2014/main" id="{AEC6D4A2-7A92-1900-347D-D0BFCAB0809C}"/>
              </a:ext>
            </a:extLst>
          </p:cNvPr>
          <p:cNvPicPr>
            <a:picLocks noChangeAspect="1"/>
          </p:cNvPicPr>
          <p:nvPr/>
        </p:nvPicPr>
        <p:blipFill>
          <a:blip r:embed="rId2"/>
          <a:stretch>
            <a:fillRect/>
          </a:stretch>
        </p:blipFill>
        <p:spPr>
          <a:xfrm>
            <a:off x="975762" y="1847749"/>
            <a:ext cx="6293173" cy="3905451"/>
          </a:xfrm>
          <a:prstGeom prst="rect">
            <a:avLst/>
          </a:prstGeom>
        </p:spPr>
      </p:pic>
    </p:spTree>
    <p:extLst>
      <p:ext uri="{BB962C8B-B14F-4D97-AF65-F5344CB8AC3E}">
        <p14:creationId xmlns:p14="http://schemas.microsoft.com/office/powerpoint/2010/main" val="2341446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953</Words>
  <Application>Microsoft Office PowerPoint</Application>
  <PresentationFormat>Widescreen</PresentationFormat>
  <Paragraphs>120</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MS PGothic</vt:lpstr>
      <vt:lpstr>SimSun</vt:lpstr>
      <vt:lpstr>Arial</vt:lpstr>
      <vt:lpstr>Bahnschrift</vt:lpstr>
      <vt:lpstr>Bahnschrift SemiLight SemiConde</vt:lpstr>
      <vt:lpstr>Bodoni MT</vt:lpstr>
      <vt:lpstr>Calibri</vt:lpstr>
      <vt:lpstr>Calibri Light</vt:lpstr>
      <vt:lpstr>Century Schoolbook</vt:lpstr>
      <vt:lpstr>Lucida Sans Unicode</vt:lpstr>
      <vt:lpstr>Maiandra GD</vt:lpstr>
      <vt:lpstr>Verdana</vt:lpstr>
      <vt:lpstr>Wingdings</vt:lpstr>
      <vt:lpstr>Office Theme</vt:lpstr>
      <vt:lpstr>Loan Application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Application Analysis</dc:title>
  <dc:creator>Rushithasri M</dc:creator>
  <cp:lastModifiedBy>Rushithasri M</cp:lastModifiedBy>
  <cp:revision>1</cp:revision>
  <dcterms:created xsi:type="dcterms:W3CDTF">2022-09-14T03:12:57Z</dcterms:created>
  <dcterms:modified xsi:type="dcterms:W3CDTF">2022-09-14T03:19:46Z</dcterms:modified>
</cp:coreProperties>
</file>